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2" r:id="rId1"/>
  </p:sldMasterIdLst>
  <p:notesMasterIdLst>
    <p:notesMasterId r:id="rId18"/>
  </p:notesMasterIdLst>
  <p:handoutMasterIdLst>
    <p:handoutMasterId r:id="rId19"/>
  </p:handoutMasterIdLst>
  <p:sldIdLst>
    <p:sldId id="420" r:id="rId2"/>
    <p:sldId id="451" r:id="rId3"/>
    <p:sldId id="460" r:id="rId4"/>
    <p:sldId id="463" r:id="rId5"/>
    <p:sldId id="464" r:id="rId6"/>
    <p:sldId id="467" r:id="rId7"/>
    <p:sldId id="456" r:id="rId8"/>
    <p:sldId id="462" r:id="rId9"/>
    <p:sldId id="461" r:id="rId10"/>
    <p:sldId id="455" r:id="rId11"/>
    <p:sldId id="453" r:id="rId12"/>
    <p:sldId id="452" r:id="rId13"/>
    <p:sldId id="466" r:id="rId14"/>
    <p:sldId id="458" r:id="rId15"/>
    <p:sldId id="459" r:id="rId16"/>
    <p:sldId id="465" r:id="rId17"/>
  </p:sldIdLst>
  <p:sldSz cx="12192000" cy="6858000"/>
  <p:notesSz cx="6805613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BBE0E3"/>
    <a:srgbClr val="FF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85" autoAdjust="0"/>
    <p:restoredTop sz="94728" autoAdjust="0"/>
  </p:normalViewPr>
  <p:slideViewPr>
    <p:cSldViewPr>
      <p:cViewPr varScale="1">
        <p:scale>
          <a:sx n="116" d="100"/>
          <a:sy n="116" d="100"/>
        </p:scale>
        <p:origin x="691" y="7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>
            <a:extLst>
              <a:ext uri="{FF2B5EF4-FFF2-40B4-BE49-F238E27FC236}">
                <a16:creationId xmlns:a16="http://schemas.microsoft.com/office/drawing/2014/main" id="{336E93A8-9CB6-7FA5-A474-DEC905EAD5E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9331" name="Rectangle 3">
            <a:extLst>
              <a:ext uri="{FF2B5EF4-FFF2-40B4-BE49-F238E27FC236}">
                <a16:creationId xmlns:a16="http://schemas.microsoft.com/office/drawing/2014/main" id="{4AB2C0A9-CF57-1011-C4AE-305EA7E8DBE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4450" y="0"/>
            <a:ext cx="2949575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9332" name="Rectangle 4">
            <a:extLst>
              <a:ext uri="{FF2B5EF4-FFF2-40B4-BE49-F238E27FC236}">
                <a16:creationId xmlns:a16="http://schemas.microsoft.com/office/drawing/2014/main" id="{B123F6CE-7C17-E0DD-5076-6AC1C11FBEC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0863"/>
            <a:ext cx="2949575" cy="4968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9333" name="Rectangle 5">
            <a:extLst>
              <a:ext uri="{FF2B5EF4-FFF2-40B4-BE49-F238E27FC236}">
                <a16:creationId xmlns:a16="http://schemas.microsoft.com/office/drawing/2014/main" id="{9F792204-C7E7-5E6A-903E-320EE9683A41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4450" y="9440863"/>
            <a:ext cx="2949575" cy="4968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D998462-9C82-48B8-AEF6-DEF9DCCBD33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CF68413B-CFBB-7F46-3DC3-3F892C74B80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7D8A4B9E-F837-062C-2ACD-4862A7C0E881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54450" y="0"/>
            <a:ext cx="2949575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060A141F-121C-5038-114F-9381EB7102C1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24637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989" name="Rectangle 5">
            <a:extLst>
              <a:ext uri="{FF2B5EF4-FFF2-40B4-BE49-F238E27FC236}">
                <a16:creationId xmlns:a16="http://schemas.microsoft.com/office/drawing/2014/main" id="{6DC0E7F8-3046-5CA7-5643-53EC72F9A80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21225"/>
            <a:ext cx="5443537" cy="44735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41990" name="Rectangle 6">
            <a:extLst>
              <a:ext uri="{FF2B5EF4-FFF2-40B4-BE49-F238E27FC236}">
                <a16:creationId xmlns:a16="http://schemas.microsoft.com/office/drawing/2014/main" id="{4C4CD294-E36B-9DBB-440F-F90EF400D73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0863"/>
            <a:ext cx="2949575" cy="4968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1991" name="Rectangle 7">
            <a:extLst>
              <a:ext uri="{FF2B5EF4-FFF2-40B4-BE49-F238E27FC236}">
                <a16:creationId xmlns:a16="http://schemas.microsoft.com/office/drawing/2014/main" id="{1E04E904-64AF-3D61-C9C9-80E968C494C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450" y="9440863"/>
            <a:ext cx="2949575" cy="4968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 eaLnBrk="1" hangingPunct="1">
              <a:defRPr sz="1200"/>
            </a:lvl1pPr>
          </a:lstStyle>
          <a:p>
            <a:pPr>
              <a:defRPr/>
            </a:pPr>
            <a:fld id="{47F30A18-6E75-422A-B68B-AA315806D3B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6108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6069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5368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2177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4379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1241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6108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1358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8778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6841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7123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E575C35-CC61-48F7-B4B3-EC8E8966559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3150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 Box 6">
            <a:extLst>
              <a:ext uri="{FF2B5EF4-FFF2-40B4-BE49-F238E27FC236}">
                <a16:creationId xmlns:a16="http://schemas.microsoft.com/office/drawing/2014/main" id="{CA946C6C-2F2E-8B03-C14B-5B6009C972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0238" y="6381750"/>
            <a:ext cx="184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00" dirty="0"/>
          </a:p>
        </p:txBody>
      </p:sp>
      <p:sp>
        <p:nvSpPr>
          <p:cNvPr id="6149" name="Rectangle 8">
            <a:extLst>
              <a:ext uri="{FF2B5EF4-FFF2-40B4-BE49-F238E27FC236}">
                <a16:creationId xmlns:a16="http://schemas.microsoft.com/office/drawing/2014/main" id="{507D2247-178E-6073-6952-2F9B3B2D10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1844780"/>
            <a:ext cx="8229600" cy="3024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i-FI" altLang="en-US" sz="2400" dirty="0">
                <a:solidFill>
                  <a:schemeClr val="tx2"/>
                </a:solidFill>
              </a:rPr>
              <a:t>Porting EVR to AMD Xilinx Zynq Ultrascale+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fi-FI" altLang="en-US" sz="2400" dirty="0">
              <a:solidFill>
                <a:schemeClr val="tx2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i-FI" altLang="en-US" sz="2400" dirty="0">
                <a:solidFill>
                  <a:schemeClr val="tx2"/>
                </a:solidFill>
              </a:rPr>
              <a:t>Timing Workshop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fi-FI" altLang="en-US" sz="2400" dirty="0">
              <a:solidFill>
                <a:schemeClr val="tx2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i-FI" altLang="en-US" sz="2400" dirty="0">
                <a:solidFill>
                  <a:schemeClr val="tx2"/>
                </a:solidFill>
              </a:rPr>
              <a:t>EPICS Collaboration Meeting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i-FI" altLang="en-US" sz="2400" dirty="0">
                <a:solidFill>
                  <a:schemeClr val="tx2"/>
                </a:solidFill>
              </a:rPr>
              <a:t>Rutherford Appleton Laboratory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i-FI" altLang="en-US" sz="2400" dirty="0">
                <a:solidFill>
                  <a:schemeClr val="tx2"/>
                </a:solidFill>
              </a:rPr>
              <a:t>April 11, 2025</a:t>
            </a:r>
            <a:endParaRPr lang="en-US" altLang="en-US" sz="2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516EA8-67D1-B83A-071B-512B48CC7E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B0CC4B9-ABFF-0D10-C22D-B84609B7740A}"/>
              </a:ext>
            </a:extLst>
          </p:cNvPr>
          <p:cNvSpPr txBox="1"/>
          <p:nvPr/>
        </p:nvSpPr>
        <p:spPr>
          <a:xfrm>
            <a:off x="630936" y="640080"/>
            <a:ext cx="4818888" cy="14813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VHDL Board top level</a:t>
            </a: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239321-3E01-6897-8320-37660B85E05E}"/>
              </a:ext>
            </a:extLst>
          </p:cNvPr>
          <p:cNvSpPr txBox="1"/>
          <p:nvPr/>
        </p:nvSpPr>
        <p:spPr>
          <a:xfrm>
            <a:off x="630936" y="2660904"/>
            <a:ext cx="4818888" cy="35478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/>
              <a:t>Top level HDL (PL)</a:t>
            </a:r>
          </a:p>
          <a:p>
            <a:pPr marL="742950"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/>
              <a:t>I/O pins</a:t>
            </a:r>
          </a:p>
          <a:p>
            <a:pPr marL="742950"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/>
              <a:t>GTH reference clocks</a:t>
            </a:r>
          </a:p>
          <a:p>
            <a:pPr marL="742950"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/>
              <a:t>GTH RX/TX pins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/>
              <a:t>I2C and other I/O goes through PS</a:t>
            </a:r>
          </a:p>
          <a:p>
            <a:pPr marL="742950"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/>
              <a:t>PS pins not present in PL design</a:t>
            </a:r>
          </a:p>
        </p:txBody>
      </p:sp>
      <p:pic>
        <p:nvPicPr>
          <p:cNvPr id="4" name="Picture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A9B6EE0E-EDFD-C7EB-8485-E46DD32841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1980" y="214975"/>
            <a:ext cx="5712305" cy="6382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5015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AE38D4-02E6-BF74-A416-DBDF321D2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D44DE79-7311-B168-C0E7-48F7E46A3AF2}"/>
              </a:ext>
            </a:extLst>
          </p:cNvPr>
          <p:cNvSpPr txBox="1"/>
          <p:nvPr/>
        </p:nvSpPr>
        <p:spPr>
          <a:xfrm>
            <a:off x="572493" y="238539"/>
            <a:ext cx="11018520" cy="143441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>
                <a:latin typeface="+mj-lt"/>
                <a:ea typeface="+mj-ea"/>
                <a:cs typeface="+mj-cs"/>
              </a:rPr>
              <a:t>psi_common_axi_pkg</a:t>
            </a:r>
          </a:p>
        </p:txBody>
      </p:sp>
      <p:sp>
        <p:nvSpPr>
          <p:cNvPr id="19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66206B-B102-B73B-156B-52905BB73EC2}"/>
              </a:ext>
            </a:extLst>
          </p:cNvPr>
          <p:cNvSpPr txBox="1"/>
          <p:nvPr/>
        </p:nvSpPr>
        <p:spPr>
          <a:xfrm>
            <a:off x="572493" y="2071316"/>
            <a:ext cx="6713552" cy="41191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/>
              <a:t>Part of psi_common library to enhance readability and unifying code through all files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/>
              <a:t>psi_common_axi_pkg provides record types that groups AXI signals and keeps interconnections tidy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/>
              <a:t>https://github.com/paulscherrerinstitute/psi_common</a:t>
            </a:r>
          </a:p>
        </p:txBody>
      </p:sp>
      <p:pic>
        <p:nvPicPr>
          <p:cNvPr id="5" name="Picture 4" descr="A screenshot of a computer program&#10;&#10;AI-generated content may be incorrect.">
            <a:extLst>
              <a:ext uri="{FF2B5EF4-FFF2-40B4-BE49-F238E27FC236}">
                <a16:creationId xmlns:a16="http://schemas.microsoft.com/office/drawing/2014/main" id="{99A3E071-506B-0431-18B1-3AE98734C9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212"/>
          <a:stretch/>
        </p:blipFill>
        <p:spPr>
          <a:xfrm>
            <a:off x="7608211" y="2023869"/>
            <a:ext cx="4421206" cy="459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5784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3539BB-0200-E267-0E3B-F64D488C37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E57B32-30D1-6C25-ABC0-A0197ED7963F}"/>
              </a:ext>
            </a:extLst>
          </p:cNvPr>
          <p:cNvSpPr txBox="1"/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Linux PL_CLK issues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83CC98-DAC5-D02F-E4AD-3464109D21F4}"/>
              </a:ext>
            </a:extLst>
          </p:cNvPr>
          <p:cNvSpPr txBox="1"/>
          <p:nvPr/>
        </p:nvSpPr>
        <p:spPr>
          <a:xfrm>
            <a:off x="838200" y="1929384"/>
            <a:ext cx="10515600" cy="42519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/>
              <a:t>Recent Linux versions turn off unused clock coming from PS to PL side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/>
              <a:t>Not an issue on Linux shipped with IFC_1414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/>
              <a:t>2022.1 PetaLinux Starter Kit pre-built SD card image for KV260, KR260 seems to work</a:t>
            </a:r>
          </a:p>
        </p:txBody>
      </p:sp>
    </p:spTree>
    <p:extLst>
      <p:ext uri="{BB962C8B-B14F-4D97-AF65-F5344CB8AC3E}">
        <p14:creationId xmlns:p14="http://schemas.microsoft.com/office/powerpoint/2010/main" val="11104108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B7FC26-B679-AFFE-9658-8824FCA350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887D08E-7212-4B60-45BE-66B1312B419C}"/>
              </a:ext>
            </a:extLst>
          </p:cNvPr>
          <p:cNvSpPr txBox="1"/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Linux Tools for Ultrascale+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F08DEE-1D66-CC84-32DF-A9E86FD8BE2F}"/>
              </a:ext>
            </a:extLst>
          </p:cNvPr>
          <p:cNvSpPr txBox="1"/>
          <p:nvPr/>
        </p:nvSpPr>
        <p:spPr>
          <a:xfrm>
            <a:off x="838200" y="1929384"/>
            <a:ext cx="10515600" cy="42519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/>
              <a:t>I2C</a:t>
            </a:r>
          </a:p>
          <a:p>
            <a:pPr marL="742950"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/>
              <a:t>i2cdetect -y -a -r 1 for listing device on I2C bus 1</a:t>
            </a:r>
          </a:p>
          <a:p>
            <a:pPr marL="742950"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/>
              <a:t>i2cset -y 1 0x71 0x20 for writing 0x20 to device 0x71 on bus 1</a:t>
            </a:r>
          </a:p>
          <a:p>
            <a:pPr marL="742950"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/>
              <a:t>i2cset -y 1 0x76 0x06 0xbf for writing 0xbf to address 0x06 on device 0x76 on bus 1</a:t>
            </a:r>
          </a:p>
          <a:p>
            <a:pPr marL="742950"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/>
              <a:t>i2cdump -y 1 0x75 dump 256 registers on device 0x75 on bus 1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/>
              <a:t>devmem</a:t>
            </a:r>
          </a:p>
          <a:p>
            <a:pPr marL="742950"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/>
              <a:t>devmem 0xa8000000 read 32 bit value at memory address 0xa800000</a:t>
            </a:r>
          </a:p>
          <a:p>
            <a:pPr marL="742950"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/>
              <a:t>devmem 0xa8000008 32 0x00000047 write 32 bit value to address 0xa8000000</a:t>
            </a:r>
          </a:p>
        </p:txBody>
      </p:sp>
    </p:spTree>
    <p:extLst>
      <p:ext uri="{BB962C8B-B14F-4D97-AF65-F5344CB8AC3E}">
        <p14:creationId xmlns:p14="http://schemas.microsoft.com/office/powerpoint/2010/main" val="40387269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4206FA-9DEA-880E-2796-941D87FC2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4F9A90F-B129-36A7-1A6D-039C2AA8BCBE}"/>
              </a:ext>
            </a:extLst>
          </p:cNvPr>
          <p:cNvSpPr txBox="1"/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Current Status of </a:t>
            </a:r>
            <a:r>
              <a:rPr lang="en-US" sz="5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Ultrascale</a:t>
            </a:r>
            <a: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+ EVR Port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42DE80-F3C9-2E00-5263-D7D56292FC41}"/>
              </a:ext>
            </a:extLst>
          </p:cNvPr>
          <p:cNvSpPr txBox="1"/>
          <p:nvPr/>
        </p:nvSpPr>
        <p:spPr>
          <a:xfrm>
            <a:off x="838200" y="1929384"/>
            <a:ext cx="10515600" cy="42519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Started working in IFC_1414 but switched over to KR260</a:t>
            </a:r>
          </a:p>
          <a:p>
            <a:pPr marL="742950"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Did not have FMC module for I/O</a:t>
            </a:r>
          </a:p>
          <a:p>
            <a:pPr marL="742950"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IFC_1414 is missing scope probing points</a:t>
            </a:r>
          </a:p>
          <a:p>
            <a:pPr marL="742950"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IFC_1414 has one green/red PL controlled LED in front panel</a:t>
            </a:r>
          </a:p>
          <a:p>
            <a:pPr marL="1200150" lvl="2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Additional LEDs on PCB but difficult to see in crate </a:t>
            </a:r>
          </a:p>
          <a:p>
            <a:pPr marL="742950"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KR260 has</a:t>
            </a:r>
          </a:p>
          <a:p>
            <a:pPr marL="1200150" lvl="2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PMOD connectors for probing/additional LEDs</a:t>
            </a:r>
          </a:p>
          <a:p>
            <a:pPr marL="1200150" lvl="2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Two fixed reference clocks for EVR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EVR visible from Linux through AXI (devmem)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Link is up, EVM shows round-trip delay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HW outputs on KR260 PMOD working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Delay compensation is not working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Missing clock cleaner</a:t>
            </a:r>
          </a:p>
        </p:txBody>
      </p:sp>
    </p:spTree>
    <p:extLst>
      <p:ext uri="{BB962C8B-B14F-4D97-AF65-F5344CB8AC3E}">
        <p14:creationId xmlns:p14="http://schemas.microsoft.com/office/powerpoint/2010/main" val="15932622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2B8662-48B2-A9BA-DB5B-6102A90780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5D9D407-5327-6617-C8E9-A4213F092EA7}"/>
              </a:ext>
            </a:extLst>
          </p:cNvPr>
          <p:cNvSpPr txBox="1"/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Licensing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C75559-8030-59D2-C074-43D919F68007}"/>
              </a:ext>
            </a:extLst>
          </p:cNvPr>
          <p:cNvSpPr txBox="1"/>
          <p:nvPr/>
        </p:nvSpPr>
        <p:spPr>
          <a:xfrm>
            <a:off x="838200" y="1929384"/>
            <a:ext cx="10515600" cy="42519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Will be released open source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Software license MIT, BSD?</a:t>
            </a:r>
          </a:p>
        </p:txBody>
      </p:sp>
    </p:spTree>
    <p:extLst>
      <p:ext uri="{BB962C8B-B14F-4D97-AF65-F5344CB8AC3E}">
        <p14:creationId xmlns:p14="http://schemas.microsoft.com/office/powerpoint/2010/main" val="30226580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C135B0-52FF-7CA1-20F4-3610B306C9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5E43C8-01A0-A736-4AB3-B20BE96335D4}"/>
              </a:ext>
            </a:extLst>
          </p:cNvPr>
          <p:cNvSpPr txBox="1"/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Acknowledgements	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4E01AE-681C-6559-8908-8455C7D15AE0}"/>
              </a:ext>
            </a:extLst>
          </p:cNvPr>
          <p:cNvSpPr txBox="1"/>
          <p:nvPr/>
        </p:nvSpPr>
        <p:spPr>
          <a:xfrm>
            <a:off x="838200" y="1929384"/>
            <a:ext cx="10515600" cy="42519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Till Straumann for his work on the CPSI_CIO Zynq </a:t>
            </a:r>
            <a:r>
              <a:rPr lang="en-US" sz="2200" dirty="0" err="1"/>
              <a:t>Ultrascale</a:t>
            </a:r>
            <a:r>
              <a:rPr lang="en-US" sz="2200" dirty="0"/>
              <a:t>+ port of the EVM for SLS-II</a:t>
            </a:r>
          </a:p>
          <a:p>
            <a:pPr marL="742950"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Example of using TCL scripts for generating IP cores instead of using .xci files</a:t>
            </a:r>
          </a:p>
          <a:p>
            <a:pPr marL="742950"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Introduction to the PSI AXI wrappers</a:t>
            </a:r>
          </a:p>
        </p:txBody>
      </p:sp>
    </p:spTree>
    <p:extLst>
      <p:ext uri="{BB962C8B-B14F-4D97-AF65-F5344CB8AC3E}">
        <p14:creationId xmlns:p14="http://schemas.microsoft.com/office/powerpoint/2010/main" val="4060009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73B9541-7AD1-3797-9805-90B18B9798EC}"/>
              </a:ext>
            </a:extLst>
          </p:cNvPr>
          <p:cNvSpPr txBox="1"/>
          <p:nvPr/>
        </p:nvSpPr>
        <p:spPr>
          <a:xfrm>
            <a:off x="630936" y="639520"/>
            <a:ext cx="3429000" cy="17190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AMD Xilinx Zynq Ultrascale+</a:t>
            </a:r>
          </a:p>
        </p:txBody>
      </p:sp>
      <p:sp>
        <p:nvSpPr>
          <p:cNvPr id="24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F45A89-485F-28E2-9712-6BC08F365068}"/>
              </a:ext>
            </a:extLst>
          </p:cNvPr>
          <p:cNvSpPr txBox="1"/>
          <p:nvPr/>
        </p:nvSpPr>
        <p:spPr>
          <a:xfrm>
            <a:off x="630936" y="2807208"/>
            <a:ext cx="3429000" cy="34107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/>
              <a:t>PS (Processing System)</a:t>
            </a:r>
          </a:p>
          <a:p>
            <a:pPr marL="742950"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/>
              <a:t>Powerful MPSoC</a:t>
            </a:r>
          </a:p>
          <a:p>
            <a:pPr marL="742950"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/>
              <a:t>Dedicated I/O pins</a:t>
            </a:r>
          </a:p>
          <a:p>
            <a:pPr marL="742950"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/>
              <a:t>Runs independently of PL</a:t>
            </a:r>
          </a:p>
          <a:p>
            <a:pPr marL="742950"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/>
              <a:t>Peripherals include GigE, PCIe, I2C, etc.</a:t>
            </a:r>
          </a:p>
          <a:p>
            <a:pPr marL="742950"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/>
              <a:t>Runs Linux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/>
              <a:t>PL (Programmable Logic)</a:t>
            </a:r>
          </a:p>
          <a:p>
            <a:pPr marL="742950"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/>
              <a:t>FPGA</a:t>
            </a:r>
          </a:p>
          <a:p>
            <a:pPr marL="742950"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/>
              <a:t>AXI connectivity to PS</a:t>
            </a:r>
          </a:p>
          <a:p>
            <a:pPr marL="742950"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/>
              <a:t>High-Speed GTH transceivers</a:t>
            </a:r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2D45B229-D48D-8012-8CF0-3E4F55B090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4654296" y="1133513"/>
            <a:ext cx="6903720" cy="4590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461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11896C-0EA1-A275-E786-2310886405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7B4EB14-690C-5125-0E68-1C3CB204502C}"/>
              </a:ext>
            </a:extLst>
          </p:cNvPr>
          <p:cNvSpPr txBox="1"/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AMD Xilinx Zynq Ultrascale+ Booting Process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023F1A-BF5D-EBD7-BC77-232A01F48553}"/>
              </a:ext>
            </a:extLst>
          </p:cNvPr>
          <p:cNvSpPr txBox="1"/>
          <p:nvPr/>
        </p:nvSpPr>
        <p:spPr>
          <a:xfrm>
            <a:off x="838200" y="1929384"/>
            <a:ext cx="10515600" cy="42519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FSBL (First Stage Boot Loader)</a:t>
            </a:r>
          </a:p>
          <a:p>
            <a:pPr marL="742950"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Initialization</a:t>
            </a:r>
          </a:p>
          <a:p>
            <a:pPr marL="742950"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Boot device initialization</a:t>
            </a:r>
          </a:p>
          <a:p>
            <a:pPr marL="742950"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Partition loading</a:t>
            </a:r>
          </a:p>
          <a:p>
            <a:pPr marL="742950"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Handoff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U-Boot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Linux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FPGA Configuration in Linux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Documentation somewhat hard to find and digest</a:t>
            </a:r>
          </a:p>
        </p:txBody>
      </p:sp>
    </p:spTree>
    <p:extLst>
      <p:ext uri="{BB962C8B-B14F-4D97-AF65-F5344CB8AC3E}">
        <p14:creationId xmlns:p14="http://schemas.microsoft.com/office/powerpoint/2010/main" val="95971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1AD92A-DA3A-5548-0BA0-20EEFE930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6339926-B335-1AB4-C31A-54B999261491}"/>
              </a:ext>
            </a:extLst>
          </p:cNvPr>
          <p:cNvSpPr txBox="1"/>
          <p:nvPr/>
        </p:nvSpPr>
        <p:spPr>
          <a:xfrm>
            <a:off x="630936" y="639520"/>
            <a:ext cx="3429000" cy="17190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AMD Xilinx Zynq </a:t>
            </a:r>
            <a:r>
              <a:rPr lang="en-US" sz="3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Ultrascale</a:t>
            </a:r>
            <a:r>
              <a:rPr lang="en-US" sz="3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+ in </a:t>
            </a:r>
            <a:r>
              <a:rPr lang="en-US" sz="3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Vivado</a:t>
            </a:r>
            <a:endParaRPr lang="en-US" sz="3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13A2D4-A156-FBA0-9BB6-79CEFEEDA27C}"/>
              </a:ext>
            </a:extLst>
          </p:cNvPr>
          <p:cNvSpPr txBox="1"/>
          <p:nvPr/>
        </p:nvSpPr>
        <p:spPr>
          <a:xfrm>
            <a:off x="630936" y="2807208"/>
            <a:ext cx="3429000" cy="34107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Block diagram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Not version control friendly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Portability across </a:t>
            </a:r>
            <a:r>
              <a:rPr lang="en-US" sz="2200" dirty="0" err="1"/>
              <a:t>Vivado</a:t>
            </a:r>
            <a:r>
              <a:rPr lang="en-US" sz="2200" dirty="0"/>
              <a:t> versions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Extract Block Design</a:t>
            </a:r>
          </a:p>
          <a:p>
            <a:pPr marL="742950"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TCL script to regenerate block design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81A31A0B-76B8-16F3-6B28-1340D5EE3B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4654296" y="1521847"/>
            <a:ext cx="6903720" cy="3814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945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3EF5EC-D412-ED9C-FE79-88815445E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B5A0A9B-AB32-C3B3-7B7E-18A2F9C63AC0}"/>
              </a:ext>
            </a:extLst>
          </p:cNvPr>
          <p:cNvSpPr txBox="1"/>
          <p:nvPr/>
        </p:nvSpPr>
        <p:spPr>
          <a:xfrm>
            <a:off x="630936" y="639520"/>
            <a:ext cx="3429000" cy="17190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AMD Xilinx Zynq </a:t>
            </a:r>
            <a:r>
              <a:rPr lang="en-US" sz="3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Ultrascale</a:t>
            </a:r>
            <a:r>
              <a:rPr lang="en-US" sz="3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+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793A6E-218D-3D80-AB10-21527661BAC0}"/>
              </a:ext>
            </a:extLst>
          </p:cNvPr>
          <p:cNvSpPr txBox="1"/>
          <p:nvPr/>
        </p:nvSpPr>
        <p:spPr>
          <a:xfrm>
            <a:off x="630936" y="2807208"/>
            <a:ext cx="3429000" cy="34107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IP core generator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.xci files text based but not version control friendly nor portable across </a:t>
            </a:r>
            <a:r>
              <a:rPr lang="en-US" sz="2200" dirty="0" err="1"/>
              <a:t>Vivado</a:t>
            </a:r>
            <a:r>
              <a:rPr lang="en-US" sz="2200" dirty="0"/>
              <a:t> versions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Extract TCL from log file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/>
          </a:p>
        </p:txBody>
      </p:sp>
      <p:pic>
        <p:nvPicPr>
          <p:cNvPr id="4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F841621B-6C07-893C-37F2-C86392197A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296" y="857365"/>
            <a:ext cx="6903720" cy="5143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755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0B8ADF-3B60-6C96-611E-89DD2C58F4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F014BA5-403A-3360-64BB-9AEFFEDC8143}"/>
              </a:ext>
            </a:extLst>
          </p:cNvPr>
          <p:cNvSpPr txBox="1"/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200" dirty="0">
                <a:latin typeface="+mj-lt"/>
                <a:ea typeface="+mj-ea"/>
                <a:cs typeface="+mj-cs"/>
              </a:rPr>
              <a:t>Version Control for FPGA source code</a:t>
            </a:r>
            <a:endParaRPr lang="en-US" sz="4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A9D033-3129-3452-C5AB-E08138F04312}"/>
              </a:ext>
            </a:extLst>
          </p:cNvPr>
          <p:cNvSpPr txBox="1"/>
          <p:nvPr/>
        </p:nvSpPr>
        <p:spPr>
          <a:xfrm>
            <a:off x="838200" y="1929384"/>
            <a:ext cx="10515600" cy="42519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HDL (VHDL/Verilog)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Instantiation in HDL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TCL scripts for IP cores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TCL scripts for project setup and implementation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Constraints in human readable text files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No block designs/GUI tools needed</a:t>
            </a:r>
          </a:p>
        </p:txBody>
      </p:sp>
    </p:spTree>
    <p:extLst>
      <p:ext uri="{BB962C8B-B14F-4D97-AF65-F5344CB8AC3E}">
        <p14:creationId xmlns:p14="http://schemas.microsoft.com/office/powerpoint/2010/main" val="1195340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FF25FA-3BE4-D65E-18F6-24657669DC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6DA175A-B4B0-8E6D-1CDF-7B0CF3E9FD72}"/>
              </a:ext>
            </a:extLst>
          </p:cNvPr>
          <p:cNvSpPr txBox="1"/>
          <p:nvPr/>
        </p:nvSpPr>
        <p:spPr>
          <a:xfrm>
            <a:off x="630936" y="639520"/>
            <a:ext cx="3429000" cy="17190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IOxOS IFC_1414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6357EC4F-235E-4222-A36F-C7878ACE37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1C9DBE-D4C4-E86A-D64C-2087E4249103}"/>
              </a:ext>
            </a:extLst>
          </p:cNvPr>
          <p:cNvSpPr txBox="1"/>
          <p:nvPr/>
        </p:nvSpPr>
        <p:spPr>
          <a:xfrm>
            <a:off x="630936" y="2807208"/>
            <a:ext cx="3429000" cy="34107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Zynq Ultrascale+ mTCA.4 Processor AMC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Single VITA 57.1 FMC slot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SFP+ slots in front panel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Class D1.2 RTM interface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Si5341B clock generator</a:t>
            </a:r>
          </a:p>
          <a:p>
            <a:pPr marL="742950"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Reference clock for EVR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LMK04616ZCR clock cleaner for system clocks</a:t>
            </a:r>
          </a:p>
          <a:p>
            <a:pPr marL="742950"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Cannot be used for EVR clock cleaning</a:t>
            </a:r>
          </a:p>
        </p:txBody>
      </p:sp>
      <p:pic>
        <p:nvPicPr>
          <p:cNvPr id="5" name="Picture 4" descr="A green electronic board with black buttons&#10;&#10;AI-generated content may be incorrect.">
            <a:extLst>
              <a:ext uri="{FF2B5EF4-FFF2-40B4-BE49-F238E27FC236}">
                <a16:creationId xmlns:a16="http://schemas.microsoft.com/office/drawing/2014/main" id="{785E4EEA-78C0-29E2-A774-448260B007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296" y="719290"/>
            <a:ext cx="6903720" cy="5419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9848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F354E5-10BF-376E-A47C-AABBFF824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B92C783-1008-AF2C-82B6-1E8AE8DD3AF9}"/>
              </a:ext>
            </a:extLst>
          </p:cNvPr>
          <p:cNvSpPr txBox="1"/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Xilinx KR260 Robotics Stater Kit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3C905C-1DD1-2FB3-7891-A540ED59767B}"/>
              </a:ext>
            </a:extLst>
          </p:cNvPr>
          <p:cNvSpPr txBox="1"/>
          <p:nvPr/>
        </p:nvSpPr>
        <p:spPr>
          <a:xfrm>
            <a:off x="838200" y="1929384"/>
            <a:ext cx="10515600" cy="42519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/>
              <a:t>Lots of I/O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/>
              <a:t>SFP cage for transceiver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/>
              <a:t>Two fixed GTH reference clocks</a:t>
            </a:r>
          </a:p>
          <a:p>
            <a:pPr marL="742950" lvl="1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/>
              <a:t>156.25 MHz and 74.25 MHz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719848B4-ADBF-A5E9-E490-EB0348E553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19920" y="1839783"/>
            <a:ext cx="6120850" cy="612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307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E69DFF-F976-3B76-AA07-21BBE0363B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6A8F191-CD5F-E622-9E5B-B35012E3521D}"/>
              </a:ext>
            </a:extLst>
          </p:cNvPr>
          <p:cNvSpPr txBox="1"/>
          <p:nvPr/>
        </p:nvSpPr>
        <p:spPr>
          <a:xfrm>
            <a:off x="263190" y="284694"/>
            <a:ext cx="2086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Xilinx KRIA K26 SOM</a:t>
            </a:r>
          </a:p>
        </p:txBody>
      </p:sp>
      <p:pic>
        <p:nvPicPr>
          <p:cNvPr id="5" name="Picture 4" descr="A close-up of a computer chip&#10;&#10;AI-generated content may be incorrect.">
            <a:extLst>
              <a:ext uri="{FF2B5EF4-FFF2-40B4-BE49-F238E27FC236}">
                <a16:creationId xmlns:a16="http://schemas.microsoft.com/office/drawing/2014/main" id="{0978CD26-0D6B-5ED8-C4EA-EE69BD0A4E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840" y="3143401"/>
            <a:ext cx="6384040" cy="3591022"/>
          </a:xfrm>
          <a:prstGeom prst="rect">
            <a:avLst/>
          </a:prstGeom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7FA407C6-CA91-122B-81F9-1E4B746C6E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230" y="720566"/>
            <a:ext cx="4490332" cy="2708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FI" altLang="en-FI" sz="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General Specifications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FI" altLang="en-FI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Dimensions (with heat spreader)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FI" altLang="en-FI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77 mm x 60 mm x 11 mm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FI" altLang="en-FI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Application Processor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FI" altLang="en-FI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Quad-core Arm® Cortex®-A53 </a:t>
            </a:r>
            <a:r>
              <a:rPr kumimoji="0" lang="en-FI" altLang="en-FI" sz="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MPCore</a:t>
            </a:r>
            <a:r>
              <a:rPr kumimoji="0" lang="en-FI" altLang="en-FI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™ up to 1.5 GHz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FI" altLang="en-FI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Real-Time Processor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FI" altLang="en-FI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Dual-core Arm Cortex-R5F </a:t>
            </a:r>
            <a:r>
              <a:rPr kumimoji="0" lang="en-FI" altLang="en-FI" sz="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MPCore</a:t>
            </a:r>
            <a:r>
              <a:rPr kumimoji="0" lang="en-FI" altLang="en-FI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up to 600 MHz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FI" altLang="en-FI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Graphics Processing Unit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FI" altLang="en-FI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Mali™-400 MP2 up to 667 MHz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FI" altLang="en-FI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Video Codec Unit (VCU)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FI" altLang="en-FI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1 - up to 32 streams (total resolution ≤ 4Kp60)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FI" altLang="en-FI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Trusted Platform Module (TPM)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FI" altLang="en-FI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Infineon 2.0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FI" altLang="en-FI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Memory On-Chip* 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FI" altLang="en-FI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26.6 Mb On-Chip SRAM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FI" altLang="en-FI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Memory On-SOM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FI" altLang="en-FI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4GB 64-bit DDR4 (non-ECC) and 16 GB eMMC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FI" altLang="en-FI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High-Speed PS Connectivity (GTR) 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FI" altLang="en-FI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PCIe® Gen2 x4, 2x USB3.0, SATA 3.1, DisplayPort™, 4x Tri-mode Gigabit Ethernet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FI" altLang="en-FI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88C2604E-C9A6-2D37-038A-3D4D537295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4076" y="843677"/>
            <a:ext cx="4261103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FI" altLang="en-FI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General PS Connectivity (MIO)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FI" altLang="en-FI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2xUSB 2.0, 2x SD/SDIO, 2x UART, 2x CAN 2.0B, 2x I2C, 2x SPI, 4x 32b GPIO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FI" altLang="en-FI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GTH 12.5 Gb/s Transceivers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FI" altLang="en-FI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4 (PCIe Gen3 x4, SLVS-EC, HDMI 2.0, DisplayPort 1.4)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FI" altLang="en-FI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GTR 6 Gb/s Transceivers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FI" altLang="en-FI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4 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FI" altLang="en-FI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PS MIO (1.8V)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FI" altLang="en-FI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49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FI" altLang="en-FI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PL High-density (HD) I/O (3.3V)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FI" altLang="en-FI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69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FI" altLang="en-FI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PL High-performance (HP) I/O (1.8V)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FI" altLang="en-FI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116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FI" altLang="en-FI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System Logic Cells (K)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FI" altLang="en-FI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256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FI" altLang="en-FI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DSP Slices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FI" altLang="en-FI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1,248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FI" altLang="en-FI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Typical Power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FI" altLang="en-FI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7.5W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FI" altLang="en-FI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046221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Office-te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24400</TotalTime>
  <Words>872</Words>
  <Application>Microsoft Office PowerPoint</Application>
  <PresentationFormat>Laajakuva</PresentationFormat>
  <Paragraphs>143</Paragraphs>
  <Slides>16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Default Design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>Micro-Research Finland Oy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Jukka Pietarinen</dc:creator>
  <cp:lastModifiedBy>Jukka Pietarinen</cp:lastModifiedBy>
  <cp:revision>160</cp:revision>
  <dcterms:created xsi:type="dcterms:W3CDTF">2006-06-12T08:15:38Z</dcterms:created>
  <dcterms:modified xsi:type="dcterms:W3CDTF">2025-04-10T19:57:38Z</dcterms:modified>
</cp:coreProperties>
</file>